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7" r:id="rId5"/>
    <p:sldId id="291" r:id="rId6"/>
    <p:sldId id="292" r:id="rId7"/>
    <p:sldId id="293" r:id="rId8"/>
    <p:sldId id="296" r:id="rId9"/>
    <p:sldId id="294" r:id="rId10"/>
    <p:sldId id="298" r:id="rId11"/>
    <p:sldId id="297" r:id="rId12"/>
    <p:sldId id="295" r:id="rId13"/>
    <p:sldId id="299" r:id="rId14"/>
    <p:sldId id="267" r:id="rId15"/>
    <p:sldId id="282" r:id="rId16"/>
    <p:sldId id="288" r:id="rId17"/>
  </p:sldIdLst>
  <p:sldSz cx="12192000" cy="6858000"/>
  <p:notesSz cx="6805613" cy="99393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181076-1666-4CC5-B42D-B0793D3C5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EF3C808-6CE8-4241-85C0-85F0195A9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9A9069-4485-41DD-AC50-A8B7ACD4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577D825-8ED6-4D83-A8C8-8BA385EE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E3EDC7-9E2A-4B0D-A428-1799820B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6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A1646A-74E2-44CD-B467-ABB35334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A55A921-C1E9-4597-96D6-260E59FF3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EEC8A52-82FE-44FF-9D17-FFB3BE44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2D72C4-430E-4F60-A416-0A8D83F9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D06251-0D53-430F-86DA-1707976B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82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7BD86F6-AF11-4B84-8A6D-E555D2D4B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BD7853D-EE5F-4463-B7A5-9D6C840C7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C6296-002D-4EED-B65D-4BD99130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E0AA6C-66AF-47BB-8B3F-86E51EAD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26BCD8-6D01-4AEB-8491-E28E429C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5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BD6A24-4BE6-4718-87CF-98873536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8AD061-1ABE-4036-8125-FAABF8A3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48B5DF-72F0-4081-A0F1-7A06EE38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82B81C-F772-4796-B37C-C02FBEC7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E1C5EA-8B8D-4D46-9488-B1BF07F3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87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451A3A-B213-4979-8BB2-31F685C6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2591339-AFE4-4EC1-B08F-3E328F341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158DBD-F6F5-4ACD-BEB7-A300349D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39C420-CD45-4D9D-8EA6-BB8211E7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6C2D63-42BD-4B39-9238-1D51BFFC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2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1B778E-EC57-4C77-81FF-23DDFD84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A022F1-D833-4BD9-94D9-1AC8188D6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A02DAE9-83B5-46C5-86A9-B5703ADE1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66E1E92-AA3A-40A9-B449-8E5B290F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93FC2A9-C315-45E9-93AB-9FA7CBAB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6E937C0-8487-4017-B17A-4436CA23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3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1C0B31-9E40-47AC-9819-387B74D6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33B1DE2-9101-48FB-A8C6-2F6DE8FD9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438CA54-AE5F-46C7-BA13-4B140ABD1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B6E5FCB-7BA1-48C3-BD52-7BFC26E35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CED92FE-FA96-4C92-BA53-9E0E94576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3C6416C-E940-4CE5-8F6E-80F38E9F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9DF89E0-953B-4934-95C9-B736043B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805A2A9-D2AD-49E0-BC37-21046586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5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00D734-7B4B-4192-8B87-ED1851F2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445E611-F7C4-4C6C-8713-FA9F36DE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8D94F5-7B79-46BA-9B04-2E81EDC9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D06FA13-F45D-4E54-B7FE-FBF8642F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1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5075FA9-2542-4B47-B14B-3156A4A7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D95CEA8-C7B1-40BA-A4E1-662378D8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DDBC4B7-8791-4C9B-9C59-34B00D41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6B3EDD-670D-4A6B-9D30-9167FC78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40043E-4968-4568-8D1B-44FB83673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6ACD98F-4210-441A-8851-2711AA5AA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7015300-2150-4BA7-BF58-881F01A9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B5ED763-C904-426D-A784-F22170DE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47E14EC-7DCE-4B1E-925F-74762C03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F392C0-CE84-4847-BF42-C2E16425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4A0548B-2B1E-4ED5-91F2-284BA68ED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80E7887-841C-4DB3-B4F9-366640CAB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13136B6-D414-456B-9041-A0C85D4B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F7DE6F7-A2F6-4D13-829B-65EFA32E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B2F80E7-9121-4531-B6E4-54B2F1C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6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3BF8F3E-56D5-4E08-9F0E-C7A3BA04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B3471C7-14A4-484D-B861-F1B97FE5A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4A2DF6-9410-4D43-9276-FC909AA37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85EF-DF00-467A-9290-2824C7D5039D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C205C4-A74D-4079-B870-D80B9A0EC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696D21F-3056-4AAC-9112-C20564062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E6E11-153B-40E2-8A77-3A25B756D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dl.hu" TargetMode="External"/><Relationship Id="rId2" Type="http://schemas.openxmlformats.org/officeDocument/2006/relationships/hyperlink" Target="http://www.bdl.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iI89V-K17KM&amp;feature=emb_logo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5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7206675-50F8-4D86-B5B2-C49DA7262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69" y="1094806"/>
            <a:ext cx="3079129" cy="1385607"/>
          </a:xfrm>
          <a:prstGeom prst="rect">
            <a:avLst/>
          </a:prstGeom>
        </p:spPr>
      </p:pic>
      <p:sp>
        <p:nvSpPr>
          <p:cNvPr id="25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19" y="3877748"/>
            <a:ext cx="11194197" cy="1355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Sustainable water management: planning, </a:t>
            </a:r>
            <a:r>
              <a:rPr lang="hu-HU" sz="5400" dirty="0" err="1"/>
              <a:t>water</a:t>
            </a:r>
            <a:r>
              <a:rPr lang="hu-HU" sz="5400" dirty="0"/>
              <a:t> </a:t>
            </a:r>
            <a:r>
              <a:rPr lang="hu-HU" sz="5400" dirty="0" err="1"/>
              <a:t>utilities</a:t>
            </a:r>
            <a:r>
              <a:rPr lang="hu-HU" sz="5400" dirty="0"/>
              <a:t> e</a:t>
            </a:r>
            <a:r>
              <a:rPr lang="en-US" sz="5400" dirty="0"/>
              <a:t>valuation, development </a:t>
            </a:r>
            <a:r>
              <a:rPr lang="hu-HU" sz="5400" dirty="0"/>
              <a:t>in Hungary </a:t>
            </a:r>
            <a:r>
              <a:rPr lang="en-US" sz="5400" dirty="0"/>
              <a:t>and </a:t>
            </a:r>
            <a:r>
              <a:rPr lang="hu-HU" sz="5400" dirty="0" err="1"/>
              <a:t>worldwide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12066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6AF192-D42F-4AC2-B834-BE1DAD52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8331" cy="1325563"/>
          </a:xfrm>
        </p:spPr>
        <p:txBody>
          <a:bodyPr>
            <a:normAutofit/>
          </a:bodyPr>
          <a:lstStyle/>
          <a:p>
            <a:r>
              <a:rPr lang="hu-HU" sz="4000" b="1" dirty="0"/>
              <a:t>Most </a:t>
            </a:r>
            <a:r>
              <a:rPr lang="hu-HU" sz="4000" b="1" dirty="0" err="1"/>
              <a:t>important</a:t>
            </a:r>
            <a:r>
              <a:rPr lang="hu-HU" sz="4000" b="1" dirty="0"/>
              <a:t> </a:t>
            </a:r>
            <a:r>
              <a:rPr lang="en-US" sz="4000" b="1" dirty="0"/>
              <a:t>water utility evaluation references </a:t>
            </a:r>
            <a:br>
              <a:rPr lang="hu-HU" dirty="0"/>
            </a:b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503224-EE2B-4989-8134-0071626CF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1418121"/>
            <a:ext cx="10515600" cy="4351338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  <a:p>
            <a:pPr lvl="0"/>
            <a:r>
              <a:rPr lang="en-US" b="1" dirty="0"/>
              <a:t>Public utility asset evaluation of the municipality-owned water public utility, operated by the Regional Water Works</a:t>
            </a:r>
            <a:endParaRPr lang="hu-HU" dirty="0"/>
          </a:p>
          <a:p>
            <a:r>
              <a:rPr lang="en-US" b="1" dirty="0"/>
              <a:t>Regional Water Works </a:t>
            </a:r>
            <a:r>
              <a:rPr lang="en-GB" u="sng" dirty="0"/>
              <a:t>:</a:t>
            </a:r>
            <a:r>
              <a:rPr lang="en-GB" dirty="0"/>
              <a:t>	</a:t>
            </a:r>
            <a:r>
              <a:rPr lang="hu-HU" dirty="0" err="1"/>
              <a:t>Transdanubian</a:t>
            </a:r>
            <a:r>
              <a:rPr lang="hu-HU" dirty="0"/>
              <a:t>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Waterworks</a:t>
            </a:r>
            <a:r>
              <a:rPr lang="hu-HU" dirty="0"/>
              <a:t> Ltd. - TDRW</a:t>
            </a:r>
          </a:p>
          <a:p>
            <a:pPr marL="0" indent="0">
              <a:buNone/>
            </a:pPr>
            <a:r>
              <a:rPr lang="hu-HU" dirty="0"/>
              <a:t>				</a:t>
            </a:r>
            <a:r>
              <a:rPr lang="hu-HU" dirty="0" err="1"/>
              <a:t>Danube</a:t>
            </a:r>
            <a:r>
              <a:rPr lang="hu-HU" dirty="0"/>
              <a:t>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Waterworks</a:t>
            </a:r>
            <a:r>
              <a:rPr lang="hu-HU" dirty="0"/>
              <a:t> Ltd. - DRW</a:t>
            </a:r>
          </a:p>
          <a:p>
            <a:pPr marL="0" indent="0">
              <a:buNone/>
            </a:pPr>
            <a:r>
              <a:rPr lang="hu-HU" dirty="0"/>
              <a:t>				Tisza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Waterworks</a:t>
            </a:r>
            <a:r>
              <a:rPr lang="hu-HU" dirty="0"/>
              <a:t> Ltd.	- TRW</a:t>
            </a:r>
          </a:p>
          <a:p>
            <a:pPr marL="0" indent="0">
              <a:buNone/>
            </a:pPr>
            <a:r>
              <a:rPr lang="hu-HU" dirty="0"/>
              <a:t>				</a:t>
            </a:r>
            <a:r>
              <a:rPr lang="hu-HU" dirty="0" err="1"/>
              <a:t>North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Waterworks</a:t>
            </a:r>
            <a:r>
              <a:rPr lang="hu-HU" dirty="0"/>
              <a:t> Ltd.- NHRW</a:t>
            </a:r>
          </a:p>
          <a:p>
            <a:pPr marL="0" indent="0">
              <a:buNone/>
            </a:pPr>
            <a:r>
              <a:rPr lang="hu-HU" dirty="0"/>
              <a:t>				</a:t>
            </a:r>
            <a:r>
              <a:rPr lang="hu-HU" dirty="0" err="1"/>
              <a:t>North</a:t>
            </a:r>
            <a:r>
              <a:rPr lang="hu-HU" dirty="0"/>
              <a:t> </a:t>
            </a:r>
            <a:r>
              <a:rPr lang="hu-HU" dirty="0" err="1"/>
              <a:t>Transdanubian</a:t>
            </a:r>
            <a:r>
              <a:rPr lang="hu-HU" dirty="0"/>
              <a:t> </a:t>
            </a:r>
            <a:r>
              <a:rPr lang="hu-HU" dirty="0" err="1"/>
              <a:t>Waterworks</a:t>
            </a:r>
            <a:r>
              <a:rPr lang="hu-HU" dirty="0"/>
              <a:t> Ltd.- NTDW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endParaRPr lang="hu-HU" dirty="0"/>
          </a:p>
          <a:p>
            <a:r>
              <a:rPr lang="en-US" dirty="0"/>
              <a:t>Affected settlements:		856 pcs</a:t>
            </a:r>
          </a:p>
          <a:p>
            <a:r>
              <a:rPr lang="en-US" dirty="0"/>
              <a:t>Affected inhabitants:		2 230 000</a:t>
            </a:r>
            <a:r>
              <a:rPr lang="hu-HU" dirty="0"/>
              <a:t> </a:t>
            </a:r>
            <a:r>
              <a:rPr lang="hu-HU" dirty="0" err="1"/>
              <a:t>capita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3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16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IKVA </a:t>
            </a:r>
            <a:r>
              <a:rPr lang="hu-HU" b="1" dirty="0"/>
              <a:t>- </a:t>
            </a:r>
            <a:r>
              <a:rPr lang="en-US" b="1" dirty="0"/>
              <a:t>Integrated Water Utility Database</a:t>
            </a:r>
            <a:r>
              <a:rPr lang="hu-HU" b="1" dirty="0"/>
              <a:t> - </a:t>
            </a:r>
            <a:r>
              <a:rPr lang="en-US" b="1" dirty="0"/>
              <a:t>Hungary</a:t>
            </a:r>
            <a:br>
              <a:rPr lang="en-US" b="1" dirty="0"/>
            </a:br>
            <a:r>
              <a:rPr lang="hu-HU" b="1" dirty="0"/>
              <a:t>N</a:t>
            </a:r>
            <a:r>
              <a:rPr lang="en-US" b="1" dirty="0" err="1"/>
              <a:t>ational</a:t>
            </a:r>
            <a:r>
              <a:rPr lang="en-US" b="1" dirty="0"/>
              <a:t> utility database and GIS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of the IKVA project was the establishment of an Integrated Public Water Utility Database. Integration of data was needed to optimize public service dimensioning and supply models.</a:t>
            </a:r>
            <a:endParaRPr lang="hu-HU" dirty="0"/>
          </a:p>
          <a:p>
            <a:r>
              <a:rPr lang="en-US" dirty="0"/>
              <a:t>BDL Ltd. took a significant part of the development process</a:t>
            </a:r>
            <a:endParaRPr lang="hu-HU" dirty="0"/>
          </a:p>
          <a:p>
            <a:r>
              <a:rPr lang="hu-HU" dirty="0"/>
              <a:t>C</a:t>
            </a:r>
            <a:r>
              <a:rPr lang="en-US" dirty="0" err="1"/>
              <a:t>reation</a:t>
            </a:r>
            <a:r>
              <a:rPr lang="en-US" dirty="0"/>
              <a:t>, clarification and finalization of requirement specification</a:t>
            </a:r>
            <a:r>
              <a:rPr lang="hu-HU" dirty="0"/>
              <a:t>, s</a:t>
            </a:r>
            <a:r>
              <a:rPr lang="en-US" dirty="0" err="1"/>
              <a:t>ystematization</a:t>
            </a:r>
            <a:r>
              <a:rPr lang="en-US" dirty="0"/>
              <a:t> of asset evaluations, rolling development plans, licensing and oversight data</a:t>
            </a:r>
            <a:r>
              <a:rPr lang="hu-HU" dirty="0"/>
              <a:t>, </a:t>
            </a:r>
            <a:r>
              <a:rPr lang="hu-HU" dirty="0" err="1"/>
              <a:t>etc</a:t>
            </a:r>
            <a:r>
              <a:rPr lang="hu-HU" dirty="0"/>
              <a:t> </a:t>
            </a:r>
          </a:p>
          <a:p>
            <a:r>
              <a:rPr lang="hu-HU" dirty="0"/>
              <a:t>P</a:t>
            </a:r>
            <a:r>
              <a:rPr lang="en-US" dirty="0"/>
              <a:t>reparation of materials and proposals for the legislative changes</a:t>
            </a:r>
            <a:endParaRPr lang="hu-HU" dirty="0"/>
          </a:p>
          <a:p>
            <a:r>
              <a:rPr lang="en-US" dirty="0"/>
              <a:t>IKVA </a:t>
            </a:r>
            <a:r>
              <a:rPr lang="hu-HU" dirty="0" err="1"/>
              <a:t>regulation</a:t>
            </a:r>
            <a:r>
              <a:rPr lang="en-US" dirty="0"/>
              <a:t>: 74/2018. (IV. 20.) on the designation and detailed rules of the operation of the Integrated Public Water Utility Database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492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624" y="0"/>
            <a:ext cx="11618752" cy="79775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ndara" pitchFamily="34" charset="0"/>
              </a:rPr>
              <a:t>ASSET MANAGEMENT FOR WATERWORKS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52314"/>
            <a:ext cx="5829300" cy="3391593"/>
          </a:xfrm>
        </p:spPr>
        <p:txBody>
          <a:bodyPr>
            <a:normAutofit/>
          </a:bodyPr>
          <a:lstStyle/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Need for replacement</a:t>
            </a:r>
            <a:endParaRPr lang="hu-HU" sz="28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Rolling development planning</a:t>
            </a:r>
            <a:endParaRPr lang="hu-HU" sz="28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Reconstruction forecast</a:t>
            </a:r>
            <a:endParaRPr lang="hu-HU" sz="28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Economic Planning (DCC, LCC)</a:t>
            </a:r>
            <a:endParaRPr lang="hu-HU" sz="2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7406777-D31F-4892-9DD0-8D4E60B85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89" y="1524000"/>
            <a:ext cx="6030961" cy="40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892C01-EBD6-4C84-B3C9-99D14647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1" y="118499"/>
            <a:ext cx="11065565" cy="1325563"/>
          </a:xfrm>
        </p:spPr>
        <p:txBody>
          <a:bodyPr/>
          <a:lstStyle/>
          <a:p>
            <a:pPr algn="ctr"/>
            <a:r>
              <a:rPr lang="en-US" b="1" dirty="0"/>
              <a:t>Preparation of a replacement plan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45D2FF-C98D-48C6-B9BE-9E47352E6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220"/>
            <a:ext cx="10515600" cy="4962655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Preparation of long-term replacement plan for Regional waterworks</a:t>
            </a:r>
          </a:p>
          <a:p>
            <a:r>
              <a:rPr lang="hu-HU" u="sng" dirty="0" err="1"/>
              <a:t>Affected</a:t>
            </a:r>
            <a:r>
              <a:rPr lang="hu-HU" u="sng" dirty="0"/>
              <a:t> </a:t>
            </a:r>
            <a:r>
              <a:rPr lang="hu-HU" u="sng" dirty="0" err="1"/>
              <a:t>water</a:t>
            </a:r>
            <a:r>
              <a:rPr lang="hu-HU" u="sng" dirty="0"/>
              <a:t> </a:t>
            </a:r>
            <a:r>
              <a:rPr lang="hu-HU" u="sng" dirty="0" err="1"/>
              <a:t>utilities</a:t>
            </a:r>
            <a:r>
              <a:rPr lang="en-GB" u="sng" dirty="0"/>
              <a:t>:</a:t>
            </a:r>
            <a:r>
              <a:rPr lang="en-GB" dirty="0"/>
              <a:t>	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en-US" u="sng" dirty="0"/>
              <a:t>Affected settlements: 328</a:t>
            </a:r>
            <a:r>
              <a:rPr lang="hu-HU" u="sng" dirty="0"/>
              <a:t> </a:t>
            </a:r>
            <a:r>
              <a:rPr lang="hu-HU" u="sng" dirty="0" err="1"/>
              <a:t>pcs</a:t>
            </a:r>
            <a:endParaRPr lang="en-US" u="sng" dirty="0"/>
          </a:p>
          <a:p>
            <a:r>
              <a:rPr lang="en-US" u="sng" dirty="0"/>
              <a:t>Affected inhabitants:  860 000</a:t>
            </a:r>
            <a:r>
              <a:rPr lang="hu-HU" u="sng" dirty="0"/>
              <a:t> </a:t>
            </a:r>
            <a:r>
              <a:rPr lang="hu-HU" u="sng" dirty="0" err="1"/>
              <a:t>capita</a:t>
            </a:r>
            <a:endParaRPr lang="en-US" u="sng" dirty="0"/>
          </a:p>
          <a:p>
            <a:endParaRPr lang="en-US" dirty="0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C41EF2B2-9D01-4BEA-B262-0D3414049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93383"/>
              </p:ext>
            </p:extLst>
          </p:nvPr>
        </p:nvGraphicFramePr>
        <p:xfrm>
          <a:off x="2774187" y="2550222"/>
          <a:ext cx="7464491" cy="2777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5814">
                  <a:extLst>
                    <a:ext uri="{9D8B030D-6E8A-4147-A177-3AD203B41FA5}">
                      <a16:colId xmlns:a16="http://schemas.microsoft.com/office/drawing/2014/main" val="3012542953"/>
                    </a:ext>
                  </a:extLst>
                </a:gridCol>
                <a:gridCol w="1138334">
                  <a:extLst>
                    <a:ext uri="{9D8B030D-6E8A-4147-A177-3AD203B41FA5}">
                      <a16:colId xmlns:a16="http://schemas.microsoft.com/office/drawing/2014/main" val="814929303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4083076170"/>
                    </a:ext>
                  </a:extLst>
                </a:gridCol>
              </a:tblGrid>
              <a:tr h="2276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Víziközmű objektumcsoport megnevezése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Total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16860"/>
                  </a:ext>
                </a:extLst>
              </a:tr>
              <a:tr h="15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km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pcs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8445319"/>
                  </a:ext>
                </a:extLst>
              </a:tr>
              <a:tr h="284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Deep wells, conventional </a:t>
                      </a:r>
                      <a:r>
                        <a:rPr lang="hu-HU" sz="1600" b="0" dirty="0">
                          <a:effectLst/>
                        </a:rPr>
                        <a:t>and </a:t>
                      </a:r>
                      <a:r>
                        <a:rPr lang="hu-HU" sz="1600" b="0" dirty="0" err="1">
                          <a:effectLst/>
                        </a:rPr>
                        <a:t>large</a:t>
                      </a:r>
                      <a:r>
                        <a:rPr lang="hu-HU" sz="1600" b="0" dirty="0">
                          <a:effectLst/>
                        </a:rPr>
                        <a:t> </a:t>
                      </a:r>
                      <a:r>
                        <a:rPr lang="en-GB" sz="1600" b="0" dirty="0">
                          <a:effectLst/>
                        </a:rPr>
                        <a:t>diameter</a:t>
                      </a:r>
                      <a:endParaRPr lang="hu-H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667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0336047"/>
                  </a:ext>
                </a:extLst>
              </a:tr>
              <a:tr h="15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Water works</a:t>
                      </a:r>
                      <a:endParaRPr lang="hu-H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6730387"/>
                  </a:ext>
                </a:extLst>
              </a:tr>
              <a:tr h="15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Water towers</a:t>
                      </a:r>
                      <a:endParaRPr lang="hu-H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09368365"/>
                  </a:ext>
                </a:extLst>
              </a:tr>
              <a:tr h="15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Water tank</a:t>
                      </a:r>
                      <a:endParaRPr lang="hu-H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hu-H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367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0312089"/>
                  </a:ext>
                </a:extLst>
              </a:tr>
              <a:tr h="15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Drinking water pumping stations</a:t>
                      </a:r>
                      <a:endParaRPr lang="hu-H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97248615"/>
                  </a:ext>
                </a:extLst>
              </a:tr>
              <a:tr h="15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Drinking water network</a:t>
                      </a:r>
                      <a:endParaRPr lang="hu-H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2 734,0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6789732"/>
                  </a:ext>
                </a:extLst>
              </a:tr>
              <a:tr h="15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Sewage pumping stations</a:t>
                      </a:r>
                      <a:endParaRPr lang="hu-H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380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6601105"/>
                  </a:ext>
                </a:extLst>
              </a:tr>
              <a:tr h="15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Wastewater treatment plant</a:t>
                      </a:r>
                      <a:endParaRPr lang="hu-H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827696"/>
                  </a:ext>
                </a:extLst>
              </a:tr>
              <a:tr h="15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Sewage network</a:t>
                      </a:r>
                      <a:endParaRPr lang="hu-H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421,2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956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30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965"/>
            <a:ext cx="11616432" cy="797758"/>
          </a:xfrm>
        </p:spPr>
        <p:txBody>
          <a:bodyPr>
            <a:noAutofit/>
          </a:bodyPr>
          <a:lstStyle/>
          <a:p>
            <a:r>
              <a:rPr lang="hu-HU" sz="4400" dirty="0"/>
              <a:t>	</a:t>
            </a:r>
            <a:r>
              <a:rPr lang="hu-HU" sz="4000" b="1" dirty="0"/>
              <a:t> </a:t>
            </a:r>
            <a:r>
              <a:rPr lang="hu-HU" sz="4000" b="1" dirty="0" err="1"/>
              <a:t>Highlights</a:t>
            </a:r>
            <a:r>
              <a:rPr lang="hu-HU" sz="4000" b="1" dirty="0"/>
              <a:t> / </a:t>
            </a:r>
            <a:r>
              <a:rPr lang="hu-HU" sz="4000" b="1" dirty="0" err="1"/>
              <a:t>Innovation</a:t>
            </a:r>
            <a:endParaRPr lang="en-GB" sz="4000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872" y="2257328"/>
            <a:ext cx="4655278" cy="2563872"/>
          </a:xfrm>
        </p:spPr>
        <p:txBody>
          <a:bodyPr>
            <a:normAutofit/>
          </a:bodyPr>
          <a:lstStyle/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dirty="0"/>
              <a:t>3D modeling</a:t>
            </a:r>
            <a:endParaRPr lang="hu-HU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dirty="0"/>
              <a:t>Design of new technological solutions</a:t>
            </a:r>
            <a:endParaRPr lang="hu-HU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dirty="0"/>
              <a:t>Continuous improvement</a:t>
            </a:r>
            <a:endParaRPr lang="hu-HU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dirty="0"/>
              <a:t>Monitoring market needs</a:t>
            </a:r>
            <a:endParaRPr lang="en-GB" sz="2000" dirty="0"/>
          </a:p>
        </p:txBody>
      </p:sp>
      <p:pic>
        <p:nvPicPr>
          <p:cNvPr id="7" name="Kép 6" descr="A képen billentyűzet, számítógép látható&#10;&#10;Automatikusan generált leírás">
            <a:extLst>
              <a:ext uri="{FF2B5EF4-FFF2-40B4-BE49-F238E27FC236}">
                <a16:creationId xmlns:a16="http://schemas.microsoft.com/office/drawing/2014/main" id="{D87A1B1C-0E63-4417-94EB-F7835DB24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 b="17447"/>
          <a:stretch/>
        </p:blipFill>
        <p:spPr>
          <a:xfrm>
            <a:off x="4783613" y="1224690"/>
            <a:ext cx="7242394" cy="44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0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23893" y="99073"/>
            <a:ext cx="10977216" cy="999724"/>
          </a:xfrm>
        </p:spPr>
        <p:txBody>
          <a:bodyPr>
            <a:noAutofit/>
          </a:bodyPr>
          <a:lstStyle/>
          <a:p>
            <a:r>
              <a:rPr lang="hu-HU" sz="4000" b="1" dirty="0" err="1">
                <a:latin typeface="+mj-lt"/>
                <a:ea typeface="+mj-ea"/>
                <a:cs typeface="+mj-cs"/>
              </a:rPr>
              <a:t>Strategic</a:t>
            </a:r>
            <a:r>
              <a:rPr lang="hu-HU" sz="4000" b="1" dirty="0">
                <a:latin typeface="+mj-lt"/>
                <a:ea typeface="+mj-ea"/>
                <a:cs typeface="+mj-cs"/>
              </a:rPr>
              <a:t> </a:t>
            </a:r>
            <a:r>
              <a:rPr lang="hu-HU" sz="4000" b="1" dirty="0" err="1">
                <a:latin typeface="+mj-lt"/>
                <a:ea typeface="+mj-ea"/>
                <a:cs typeface="+mj-cs"/>
              </a:rPr>
              <a:t>markets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31663" y="2034217"/>
            <a:ext cx="5000543" cy="3397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94" indent="-228594" algn="l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hu-HU" sz="2400" dirty="0">
                <a:latin typeface="+mn-lt"/>
                <a:ea typeface="+mn-ea"/>
                <a:cs typeface="+mn-cs"/>
              </a:rPr>
              <a:t>Vietnam</a:t>
            </a:r>
          </a:p>
          <a:p>
            <a:pPr marL="228594" indent="-228594" algn="l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hu-HU" sz="2400" dirty="0" err="1">
                <a:latin typeface="+mn-lt"/>
                <a:ea typeface="+mn-ea"/>
                <a:cs typeface="+mn-cs"/>
              </a:rPr>
              <a:t>China</a:t>
            </a:r>
            <a:endParaRPr lang="hu-HU" sz="2400" dirty="0">
              <a:latin typeface="+mn-lt"/>
              <a:ea typeface="+mn-ea"/>
              <a:cs typeface="+mn-cs"/>
            </a:endParaRPr>
          </a:p>
          <a:p>
            <a:pPr marL="228594" indent="-228594" algn="l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hu-HU" sz="2400" dirty="0" err="1">
                <a:latin typeface="+mn-lt"/>
                <a:ea typeface="+mn-ea"/>
                <a:cs typeface="+mn-cs"/>
              </a:rPr>
              <a:t>Ghana</a:t>
            </a:r>
            <a:endParaRPr lang="hu-HU" sz="2400" dirty="0">
              <a:latin typeface="+mn-lt"/>
              <a:ea typeface="+mn-ea"/>
              <a:cs typeface="+mn-cs"/>
            </a:endParaRPr>
          </a:p>
          <a:p>
            <a:pPr marL="228594" indent="-228594" algn="l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hu-HU" sz="2400" dirty="0" err="1">
                <a:latin typeface="+mn-lt"/>
                <a:ea typeface="+mn-ea"/>
                <a:cs typeface="+mn-cs"/>
              </a:rPr>
              <a:t>Egypt</a:t>
            </a:r>
            <a:endParaRPr lang="hu-HU" sz="2400" dirty="0">
              <a:latin typeface="+mn-lt"/>
              <a:ea typeface="+mn-ea"/>
              <a:cs typeface="+mn-cs"/>
            </a:endParaRPr>
          </a:p>
          <a:p>
            <a:pPr marL="228594" indent="-228594" algn="l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hu-HU" sz="2400" dirty="0" err="1">
                <a:latin typeface="+mn-lt"/>
                <a:ea typeface="+mn-ea"/>
                <a:cs typeface="+mn-cs"/>
              </a:rPr>
              <a:t>Turkey</a:t>
            </a:r>
            <a:endParaRPr lang="hu-HU" sz="2400" dirty="0">
              <a:latin typeface="+mn-lt"/>
              <a:ea typeface="+mn-ea"/>
              <a:cs typeface="+mn-cs"/>
            </a:endParaRPr>
          </a:p>
          <a:p>
            <a:pPr marL="228594" indent="-228594" algn="l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hu-HU" sz="2400" dirty="0" err="1">
                <a:latin typeface="+mn-lt"/>
                <a:ea typeface="+mn-ea"/>
                <a:cs typeface="+mn-cs"/>
              </a:rPr>
              <a:t>Serbia</a:t>
            </a:r>
            <a:endParaRPr lang="hu-HU" sz="2400" dirty="0">
              <a:latin typeface="+mn-lt"/>
              <a:ea typeface="+mn-ea"/>
              <a:cs typeface="+mn-cs"/>
            </a:endParaRPr>
          </a:p>
          <a:p>
            <a:pPr marL="228594" indent="-228594" algn="l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hu-HU" sz="2400" dirty="0" err="1">
                <a:latin typeface="+mn-lt"/>
                <a:ea typeface="+mn-ea"/>
                <a:cs typeface="+mn-cs"/>
              </a:rPr>
              <a:t>Croatia</a:t>
            </a:r>
            <a:endParaRPr lang="hu-HU" sz="2400" dirty="0">
              <a:latin typeface="+mn-lt"/>
              <a:ea typeface="+mn-ea"/>
              <a:cs typeface="+mn-cs"/>
            </a:endParaRPr>
          </a:p>
          <a:p>
            <a:pPr marL="228594" indent="-228594" algn="l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hu-HU" sz="2400" dirty="0" err="1">
                <a:latin typeface="+mn-lt"/>
                <a:ea typeface="+mn-ea"/>
                <a:cs typeface="+mn-cs"/>
              </a:rPr>
              <a:t>Macedonia</a:t>
            </a:r>
            <a:endParaRPr lang="hu-HU" sz="2400" dirty="0">
              <a:latin typeface="+mn-lt"/>
              <a:ea typeface="+mn-ea"/>
              <a:cs typeface="+mn-cs"/>
            </a:endParaRPr>
          </a:p>
          <a:p>
            <a:pPr marL="228594" indent="-228594" algn="l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hu-HU" sz="2400" dirty="0" err="1">
                <a:latin typeface="+mn-lt"/>
                <a:ea typeface="+mn-ea"/>
                <a:cs typeface="+mn-cs"/>
              </a:rPr>
              <a:t>Albania</a:t>
            </a:r>
            <a:endParaRPr lang="fr-FR" sz="1467" dirty="0">
              <a:solidFill>
                <a:srgbClr val="2F3948"/>
              </a:solidFill>
              <a:latin typeface="Bai Jamjuree ExtraLight"/>
              <a:cs typeface="Bai Jamjuree ExtraLigh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08088AC-98E3-4B85-A1B1-120ECE1C2C1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40"/>
          <a:stretch/>
        </p:blipFill>
        <p:spPr bwMode="auto">
          <a:xfrm>
            <a:off x="333376" y="1233607"/>
            <a:ext cx="6012500" cy="4390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827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44" y="3011117"/>
            <a:ext cx="7740607" cy="1355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Thank you for your attention</a:t>
            </a:r>
            <a:r>
              <a:rPr lang="hu-HU" sz="5400" dirty="0"/>
              <a:t>!</a:t>
            </a:r>
            <a:endParaRPr lang="en-GB" sz="54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sz="2000" dirty="0">
                <a:hlinkClick r:id="rId2"/>
              </a:rPr>
              <a:t>www.bdl.hu</a:t>
            </a:r>
            <a:endParaRPr lang="hu-HU" sz="2000" dirty="0"/>
          </a:p>
          <a:p>
            <a:pPr algn="l"/>
            <a:r>
              <a:rPr lang="hu-HU" sz="2000" dirty="0">
                <a:hlinkClick r:id="rId3"/>
              </a:rPr>
              <a:t>info@bdl.hu</a:t>
            </a:r>
            <a:endParaRPr lang="hu-HU" sz="2000" dirty="0"/>
          </a:p>
          <a:p>
            <a:pPr algn="l"/>
            <a:r>
              <a:rPr lang="hu-HU" sz="2000" dirty="0"/>
              <a:t>+36 1 224 0670</a:t>
            </a:r>
            <a:endParaRPr lang="en-GB" sz="2000" dirty="0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5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7206675-50F8-4D86-B5B2-C49DA7262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91" y="2031509"/>
            <a:ext cx="3079129" cy="1385607"/>
          </a:xfrm>
          <a:prstGeom prst="rect">
            <a:avLst/>
          </a:prstGeom>
        </p:spPr>
      </p:pic>
      <p:sp>
        <p:nvSpPr>
          <p:cNvPr id="25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08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47" y="595"/>
            <a:ext cx="11618752" cy="797758"/>
          </a:xfrm>
        </p:spPr>
        <p:txBody>
          <a:bodyPr>
            <a:noAutofit/>
          </a:bodyPr>
          <a:lstStyle/>
          <a:p>
            <a:r>
              <a:rPr lang="hu-HU" sz="4000" b="1" dirty="0" err="1"/>
              <a:t>Company</a:t>
            </a:r>
            <a:r>
              <a:rPr lang="hu-HU" sz="4000" b="1" dirty="0"/>
              <a:t> </a:t>
            </a:r>
            <a:r>
              <a:rPr lang="hu-HU" sz="4000" b="1" dirty="0" err="1"/>
              <a:t>profile</a:t>
            </a:r>
            <a:endParaRPr lang="en-GB" sz="4000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01" y="881541"/>
            <a:ext cx="4979128" cy="4706043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9600" dirty="0"/>
              <a:t>Civil- and </a:t>
            </a:r>
            <a:r>
              <a:rPr lang="hu-HU" sz="9600" dirty="0" err="1"/>
              <a:t>environmental</a:t>
            </a:r>
            <a:r>
              <a:rPr lang="hu-HU" sz="9600" dirty="0"/>
              <a:t> </a:t>
            </a:r>
            <a:r>
              <a:rPr lang="hu-HU" sz="9600" dirty="0" err="1"/>
              <a:t>engineering</a:t>
            </a:r>
            <a:r>
              <a:rPr lang="hu-HU" sz="9600" dirty="0"/>
              <a:t> design (</a:t>
            </a:r>
            <a:r>
              <a:rPr lang="hu-HU" sz="9600" dirty="0" err="1"/>
              <a:t>complete</a:t>
            </a:r>
            <a:r>
              <a:rPr lang="hu-HU" sz="9600" dirty="0"/>
              <a:t> preparation and </a:t>
            </a:r>
            <a:r>
              <a:rPr lang="hu-HU" sz="9600" dirty="0" err="1"/>
              <a:t>construction</a:t>
            </a:r>
            <a:r>
              <a:rPr lang="hu-HU" sz="9600" dirty="0"/>
              <a:t>), design of </a:t>
            </a:r>
            <a:r>
              <a:rPr lang="hu-HU" sz="9600" dirty="0" err="1"/>
              <a:t>water</a:t>
            </a:r>
            <a:r>
              <a:rPr lang="hu-HU" sz="9600" dirty="0"/>
              <a:t> </a:t>
            </a:r>
            <a:r>
              <a:rPr lang="hu-HU" sz="9600" dirty="0" err="1"/>
              <a:t>utilities</a:t>
            </a:r>
            <a:endParaRPr lang="hu-HU" sz="96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9600" dirty="0" err="1"/>
              <a:t>Drinking</a:t>
            </a:r>
            <a:r>
              <a:rPr lang="hu-HU" sz="9600" dirty="0"/>
              <a:t> </a:t>
            </a:r>
            <a:r>
              <a:rPr lang="hu-HU" sz="9600" dirty="0" err="1"/>
              <a:t>water</a:t>
            </a:r>
            <a:r>
              <a:rPr lang="hu-HU" sz="9600" dirty="0"/>
              <a:t> </a:t>
            </a:r>
            <a:r>
              <a:rPr lang="hu-HU" sz="9600" dirty="0" err="1"/>
              <a:t>treatment</a:t>
            </a:r>
            <a:endParaRPr lang="hu-HU" sz="96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9600" dirty="0" err="1"/>
              <a:t>Municipal</a:t>
            </a:r>
            <a:r>
              <a:rPr lang="hu-HU" sz="9600" dirty="0"/>
              <a:t> and </a:t>
            </a:r>
            <a:r>
              <a:rPr lang="hu-HU" sz="9600" dirty="0" err="1"/>
              <a:t>industrial</a:t>
            </a:r>
            <a:r>
              <a:rPr lang="hu-HU" sz="9600" dirty="0"/>
              <a:t> </a:t>
            </a:r>
            <a:r>
              <a:rPr lang="hu-HU" sz="9600" dirty="0" err="1"/>
              <a:t>wastewater</a:t>
            </a:r>
            <a:r>
              <a:rPr lang="hu-HU" sz="9600" dirty="0"/>
              <a:t> </a:t>
            </a:r>
            <a:r>
              <a:rPr lang="hu-HU" sz="9600" dirty="0" err="1"/>
              <a:t>treatment</a:t>
            </a:r>
            <a:endParaRPr lang="hu-HU" sz="96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9600" dirty="0" err="1"/>
              <a:t>Environmental</a:t>
            </a:r>
            <a:r>
              <a:rPr lang="hu-HU" sz="9600" dirty="0"/>
              <a:t> </a:t>
            </a:r>
            <a:r>
              <a:rPr lang="hu-HU" sz="9600" dirty="0" err="1"/>
              <a:t>remediation</a:t>
            </a:r>
            <a:endParaRPr lang="hu-HU" sz="96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9600" dirty="0" err="1"/>
              <a:t>Utility</a:t>
            </a:r>
            <a:r>
              <a:rPr lang="hu-HU" sz="9600" dirty="0"/>
              <a:t> </a:t>
            </a:r>
            <a:r>
              <a:rPr lang="hu-HU" sz="9600" dirty="0" err="1"/>
              <a:t>Evaluation</a:t>
            </a:r>
            <a:r>
              <a:rPr lang="hu-HU" sz="9600" dirty="0"/>
              <a:t> </a:t>
            </a:r>
            <a:r>
              <a:rPr lang="hu-HU" sz="9600" dirty="0" err="1"/>
              <a:t>based</a:t>
            </a:r>
            <a:r>
              <a:rPr lang="hu-HU" sz="9600" dirty="0"/>
              <a:t> </a:t>
            </a:r>
            <a:r>
              <a:rPr lang="hu-HU" sz="9600" dirty="0" err="1"/>
              <a:t>on</a:t>
            </a:r>
            <a:r>
              <a:rPr lang="hu-HU" sz="9600" dirty="0"/>
              <a:t> M</a:t>
            </a:r>
            <a:r>
              <a:rPr lang="en-US" sz="9600" dirty="0" err="1"/>
              <a:t>ultifaceted</a:t>
            </a:r>
            <a:r>
              <a:rPr lang="en-US" sz="9600" dirty="0"/>
              <a:t> Integrated Utilities Assessment Database </a:t>
            </a:r>
            <a:r>
              <a:rPr lang="hu-HU" sz="9600" dirty="0"/>
              <a:t>software </a:t>
            </a:r>
            <a:r>
              <a:rPr lang="en-US" sz="9600" dirty="0"/>
              <a:t>(</a:t>
            </a:r>
            <a:r>
              <a:rPr lang="hu-HU" sz="9600" dirty="0"/>
              <a:t>MIAD/</a:t>
            </a:r>
            <a:r>
              <a:rPr lang="en-US" sz="9600" dirty="0"/>
              <a:t>TIKA)</a:t>
            </a:r>
            <a:endParaRPr lang="hu-HU" sz="96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9600" dirty="0" err="1"/>
              <a:t>Asset</a:t>
            </a:r>
            <a:r>
              <a:rPr lang="hu-HU" sz="9600" dirty="0"/>
              <a:t> Management, Rolling </a:t>
            </a:r>
            <a:r>
              <a:rPr lang="hu-HU" sz="9600" dirty="0" err="1"/>
              <a:t>Development</a:t>
            </a:r>
            <a:r>
              <a:rPr lang="hu-HU" sz="9600" dirty="0"/>
              <a:t> </a:t>
            </a:r>
            <a:r>
              <a:rPr lang="hu-HU" sz="9600" dirty="0" err="1"/>
              <a:t>Planning</a:t>
            </a:r>
            <a:endParaRPr lang="hu-HU" sz="96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9600" dirty="0" err="1"/>
              <a:t>Economic</a:t>
            </a:r>
            <a:r>
              <a:rPr lang="hu-HU" sz="9600" dirty="0"/>
              <a:t> </a:t>
            </a:r>
            <a:r>
              <a:rPr lang="hu-HU" sz="9600" dirty="0" err="1"/>
              <a:t>Planning</a:t>
            </a:r>
            <a:r>
              <a:rPr lang="hu-HU" sz="9600" dirty="0"/>
              <a:t>: </a:t>
            </a:r>
            <a:r>
              <a:rPr lang="hu-HU" sz="9600" dirty="0" err="1"/>
              <a:t>Dynamic</a:t>
            </a:r>
            <a:r>
              <a:rPr lang="hu-HU" sz="9600" dirty="0"/>
              <a:t> Cost </a:t>
            </a:r>
            <a:r>
              <a:rPr lang="hu-HU" sz="9600" dirty="0" err="1"/>
              <a:t>Comparison</a:t>
            </a:r>
            <a:r>
              <a:rPr lang="hu-HU" sz="9600" dirty="0"/>
              <a:t> </a:t>
            </a:r>
            <a:r>
              <a:rPr lang="hu-HU" sz="9600" dirty="0" err="1"/>
              <a:t>Calculations</a:t>
            </a:r>
            <a:r>
              <a:rPr lang="hu-HU" sz="9600" dirty="0"/>
              <a:t> (DCC), </a:t>
            </a:r>
            <a:r>
              <a:rPr lang="hu-HU" sz="9600" dirty="0" err="1"/>
              <a:t>option</a:t>
            </a:r>
            <a:r>
              <a:rPr lang="hu-HU" sz="9600" dirty="0"/>
              <a:t> </a:t>
            </a:r>
            <a:r>
              <a:rPr lang="hu-HU" sz="9600" dirty="0" err="1"/>
              <a:t>analysis</a:t>
            </a:r>
            <a:endParaRPr lang="hu-HU" sz="96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9600" dirty="0"/>
              <a:t>Life </a:t>
            </a:r>
            <a:r>
              <a:rPr lang="hu-HU" sz="9600" dirty="0" err="1"/>
              <a:t>cycle</a:t>
            </a:r>
            <a:r>
              <a:rPr lang="hu-HU" sz="9600" dirty="0"/>
              <a:t> cost </a:t>
            </a:r>
            <a:r>
              <a:rPr lang="hu-HU" sz="9600" dirty="0" err="1"/>
              <a:t>approach</a:t>
            </a:r>
            <a:r>
              <a:rPr lang="hu-HU" sz="9600" dirty="0"/>
              <a:t> (LCC)</a:t>
            </a:r>
            <a:br>
              <a:rPr lang="hu-HU" sz="9600" dirty="0"/>
            </a:br>
            <a:endParaRPr lang="hu-HU" sz="9600" dirty="0"/>
          </a:p>
          <a:p>
            <a:pPr algn="l"/>
            <a:endParaRPr lang="en-GB" sz="2000" dirty="0"/>
          </a:p>
        </p:txBody>
      </p:sp>
      <p:pic>
        <p:nvPicPr>
          <p:cNvPr id="5" name="Kép 4" descr="A képen kültéri, lovaglás, vasút, épület látható&#10;&#10;Automatikusan generált leírás">
            <a:extLst>
              <a:ext uri="{FF2B5EF4-FFF2-40B4-BE49-F238E27FC236}">
                <a16:creationId xmlns:a16="http://schemas.microsoft.com/office/drawing/2014/main" id="{CD8AA033-BE07-4A96-92A3-48493957D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1332807"/>
            <a:ext cx="6756100" cy="44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97" y="21392"/>
            <a:ext cx="11618752" cy="797758"/>
          </a:xfrm>
        </p:spPr>
        <p:txBody>
          <a:bodyPr>
            <a:noAutofit/>
          </a:bodyPr>
          <a:lstStyle/>
          <a:p>
            <a:r>
              <a:rPr lang="hu-HU" sz="4000" b="1" dirty="0" err="1"/>
              <a:t>Company</a:t>
            </a:r>
            <a:r>
              <a:rPr lang="hu-HU" sz="4000" b="1" dirty="0"/>
              <a:t> </a:t>
            </a:r>
            <a:r>
              <a:rPr lang="hu-HU" sz="4000" b="1" dirty="0" err="1"/>
              <a:t>profile</a:t>
            </a:r>
            <a:endParaRPr lang="en-GB" sz="4000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825" y="1437582"/>
            <a:ext cx="4386234" cy="4601268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9600" dirty="0"/>
              <a:t>Technical support</a:t>
            </a:r>
            <a:r>
              <a:rPr lang="hu-HU" sz="9600" dirty="0"/>
              <a:t> and </a:t>
            </a:r>
            <a:r>
              <a:rPr lang="hu-HU" sz="9600" dirty="0" err="1"/>
              <a:t>consulting</a:t>
            </a:r>
            <a:endParaRPr lang="hu-HU" sz="96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9600" dirty="0"/>
              <a:t>F</a:t>
            </a:r>
            <a:r>
              <a:rPr lang="en-US" sz="9600" dirty="0" err="1"/>
              <a:t>easibility</a:t>
            </a:r>
            <a:r>
              <a:rPr lang="en-US" sz="9600" dirty="0"/>
              <a:t> </a:t>
            </a:r>
            <a:r>
              <a:rPr lang="hu-HU" sz="9600" dirty="0" err="1"/>
              <a:t>studies</a:t>
            </a:r>
            <a:r>
              <a:rPr lang="hu-HU" sz="9600" dirty="0"/>
              <a:t> </a:t>
            </a:r>
            <a:r>
              <a:rPr lang="en-US" sz="9600" dirty="0"/>
              <a:t>and </a:t>
            </a:r>
            <a:r>
              <a:rPr lang="hu-HU" sz="9600" dirty="0" err="1"/>
              <a:t>preliminary</a:t>
            </a:r>
            <a:r>
              <a:rPr lang="hu-HU" sz="9600" dirty="0"/>
              <a:t> and </a:t>
            </a:r>
            <a:r>
              <a:rPr lang="hu-HU" sz="9600" dirty="0" err="1"/>
              <a:t>Conceptual</a:t>
            </a:r>
            <a:r>
              <a:rPr lang="hu-HU" sz="9600" dirty="0"/>
              <a:t> design</a:t>
            </a: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9600" dirty="0"/>
              <a:t>Detailed design and preparation of tender documents </a:t>
            </a: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9600" dirty="0"/>
              <a:t>Construction supervision </a:t>
            </a: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9600" dirty="0"/>
              <a:t>Project management</a:t>
            </a:r>
            <a:endParaRPr lang="hu-HU" sz="96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9600" dirty="0"/>
              <a:t>Consulting during startup and operation </a:t>
            </a: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9600" dirty="0"/>
              <a:t>R&amp;D</a:t>
            </a:r>
            <a:r>
              <a:rPr lang="hu-HU" sz="9600" dirty="0"/>
              <a:t> </a:t>
            </a:r>
            <a:r>
              <a:rPr lang="hu-HU" sz="9600" dirty="0" err="1"/>
              <a:t>activities</a:t>
            </a:r>
            <a:br>
              <a:rPr lang="hu-HU" sz="9600" dirty="0"/>
            </a:br>
            <a:endParaRPr lang="hu-HU" sz="9600" dirty="0"/>
          </a:p>
          <a:p>
            <a:pPr algn="l"/>
            <a:endParaRPr lang="en-GB" sz="2000" dirty="0"/>
          </a:p>
        </p:txBody>
      </p:sp>
      <p:pic>
        <p:nvPicPr>
          <p:cNvPr id="1026" name="Picture 2" descr="kozmutervezes kep">
            <a:extLst>
              <a:ext uri="{FF2B5EF4-FFF2-40B4-BE49-F238E27FC236}">
                <a16:creationId xmlns:a16="http://schemas.microsoft.com/office/drawing/2014/main" id="{5BC97990-9C18-480F-BAFC-4399DCC3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182865"/>
            <a:ext cx="6610350" cy="46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0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6561" y="571603"/>
            <a:ext cx="12545121" cy="797758"/>
          </a:xfrm>
        </p:spPr>
        <p:txBody>
          <a:bodyPr>
            <a:noAutofit/>
          </a:bodyPr>
          <a:lstStyle/>
          <a:p>
            <a:r>
              <a:rPr lang="en-US" sz="4000" b="1" dirty="0"/>
              <a:t>Top References / Wastewater Treatment Plant </a:t>
            </a:r>
            <a:r>
              <a:rPr lang="hu-HU" sz="4000" b="1" dirty="0"/>
              <a:t>(WWTP) </a:t>
            </a:r>
            <a:r>
              <a:rPr lang="en-US" sz="4000" b="1" dirty="0"/>
              <a:t>Design in Ghana </a:t>
            </a:r>
            <a:r>
              <a:rPr lang="hu-HU" sz="4000" dirty="0"/>
              <a:t>	</a:t>
            </a:r>
            <a:endParaRPr lang="en-GB" sz="4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05" y="2066232"/>
            <a:ext cx="3940903" cy="3039168"/>
          </a:xfrm>
        </p:spPr>
        <p:txBody>
          <a:bodyPr>
            <a:normAutofit/>
          </a:bodyPr>
          <a:lstStyle/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2800" dirty="0" err="1"/>
              <a:t>sniffed</a:t>
            </a:r>
            <a:r>
              <a:rPr lang="hu-HU" sz="2800" dirty="0"/>
              <a:t> </a:t>
            </a:r>
            <a:r>
              <a:rPr lang="hu-HU" sz="2800" dirty="0" err="1"/>
              <a:t>sewage</a:t>
            </a:r>
            <a:r>
              <a:rPr lang="hu-HU" sz="2800" dirty="0"/>
              <a:t> </a:t>
            </a:r>
            <a:r>
              <a:rPr lang="hu-HU" sz="2800" dirty="0" err="1"/>
              <a:t>purification</a:t>
            </a:r>
            <a:endParaRPr lang="hu-HU" sz="28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AU" sz="2800" dirty="0"/>
              <a:t>1.000 m</a:t>
            </a:r>
            <a:r>
              <a:rPr lang="en-AU" sz="2800" baseline="30000" dirty="0"/>
              <a:t>3</a:t>
            </a:r>
            <a:r>
              <a:rPr lang="en-AU" sz="2800" dirty="0"/>
              <a:t>/</a:t>
            </a:r>
            <a:r>
              <a:rPr lang="hu-HU" sz="2800" dirty="0"/>
              <a:t>d</a:t>
            </a:r>
            <a:r>
              <a:rPr lang="en-AU" sz="2800" dirty="0"/>
              <a:t>, 2.800 kg BOD5/</a:t>
            </a:r>
            <a:r>
              <a:rPr lang="hu-HU" sz="2800" dirty="0"/>
              <a:t>n</a:t>
            </a:r>
            <a:r>
              <a:rPr lang="en-AU" sz="2800" dirty="0"/>
              <a:t>, 22.000 kg COD/</a:t>
            </a:r>
            <a:r>
              <a:rPr lang="hu-HU" sz="2800" dirty="0"/>
              <a:t>n</a:t>
            </a:r>
            <a:endParaRPr lang="en-AU" sz="2800" dirty="0"/>
          </a:p>
          <a:p>
            <a:pPr algn="l"/>
            <a:endParaRPr lang="hu-HU" sz="2600" dirty="0"/>
          </a:p>
          <a:p>
            <a:pPr algn="l"/>
            <a:endParaRPr lang="en-GB" sz="200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82EC407-8554-4071-9449-DD2F4A628778}"/>
              </a:ext>
            </a:extLst>
          </p:cNvPr>
          <p:cNvSpPr/>
          <p:nvPr/>
        </p:nvSpPr>
        <p:spPr>
          <a:xfrm>
            <a:off x="3741490" y="5701385"/>
            <a:ext cx="8330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Complex mechanical pre-treatment unit, primary cleaning, biology, sludge dewatering, disinfection </a:t>
            </a:r>
            <a:endParaRPr lang="hu-HU" sz="24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3FAB688-0036-46FE-87C1-DAE61C21E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2"/>
          <a:stretch/>
        </p:blipFill>
        <p:spPr>
          <a:xfrm>
            <a:off x="4010024" y="1262558"/>
            <a:ext cx="8073071" cy="40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4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624" y="404221"/>
            <a:ext cx="11618752" cy="797758"/>
          </a:xfrm>
        </p:spPr>
        <p:txBody>
          <a:bodyPr>
            <a:noAutofit/>
          </a:bodyPr>
          <a:lstStyle/>
          <a:p>
            <a:r>
              <a:rPr lang="en-US" sz="4000" b="1" dirty="0"/>
              <a:t>URBAN WATER TREATMENT PLANT IN YEKATERINBURG, RUSSIA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47" y="1847156"/>
            <a:ext cx="3548543" cy="3391593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 water treatment in Yekaterinburg , Russia</a:t>
            </a:r>
            <a:endParaRPr lang="hu-HU" sz="2800" noProof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15.000 m</a:t>
            </a:r>
            <a:r>
              <a:rPr lang="en-US" sz="2800" baseline="30000" dirty="0"/>
              <a:t>3</a:t>
            </a:r>
            <a:r>
              <a:rPr lang="en-US" sz="2800" dirty="0"/>
              <a:t>/</a:t>
            </a:r>
            <a:r>
              <a:rPr lang="hu-HU" sz="2800" dirty="0"/>
              <a:t>d</a:t>
            </a:r>
            <a:r>
              <a:rPr lang="en-US" sz="2800" dirty="0"/>
              <a:t> </a:t>
            </a: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100.000 </a:t>
            </a:r>
            <a:r>
              <a:rPr lang="hu-HU" sz="2800" dirty="0"/>
              <a:t>P</a:t>
            </a:r>
            <a:r>
              <a:rPr lang="en-US" sz="2800" dirty="0"/>
              <a:t>E </a:t>
            </a: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WWTP near residential area, recycled treated water in a thermal power plant</a:t>
            </a:r>
            <a:endParaRPr lang="hu-HU" sz="2800" noProof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82EC407-8554-4071-9449-DD2F4A628778}"/>
              </a:ext>
            </a:extLst>
          </p:cNvPr>
          <p:cNvSpPr/>
          <p:nvPr/>
        </p:nvSpPr>
        <p:spPr>
          <a:xfrm>
            <a:off x="3067050" y="5701385"/>
            <a:ext cx="9004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Mechanical cleaning, biological cleaning (MBR system, </a:t>
            </a:r>
            <a:r>
              <a:rPr lang="en-US" sz="2400" dirty="0" err="1"/>
              <a:t>pluscarbon</a:t>
            </a:r>
            <a:r>
              <a:rPr lang="en-US" sz="2400" dirty="0"/>
              <a:t> source with dosing option), third purification stage (RO)</a:t>
            </a:r>
            <a:endParaRPr lang="hu-HU" sz="2400" dirty="0"/>
          </a:p>
        </p:txBody>
      </p:sp>
      <p:pic>
        <p:nvPicPr>
          <p:cNvPr id="7" name="Kép 6" descr="I:\Marketing\Kreatív anyagok\BDL_kiadvany\kepek\Referencia_kepek\Jekatyerinburg1.jpg">
            <a:extLst>
              <a:ext uri="{FF2B5EF4-FFF2-40B4-BE49-F238E27FC236}">
                <a16:creationId xmlns:a16="http://schemas.microsoft.com/office/drawing/2014/main" id="{0512B692-66C8-41D0-9D89-BCEC840F45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90" y="1342809"/>
            <a:ext cx="8330394" cy="4217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55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624" y="404221"/>
            <a:ext cx="11618752" cy="797758"/>
          </a:xfrm>
        </p:spPr>
        <p:txBody>
          <a:bodyPr>
            <a:noAutofit/>
          </a:bodyPr>
          <a:lstStyle/>
          <a:p>
            <a:r>
              <a:rPr lang="hu-HU" sz="4000" b="1" dirty="0"/>
              <a:t>WWTP IN IRAQ	</a:t>
            </a:r>
            <a:endParaRPr lang="en-GB" sz="4000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47" y="1847156"/>
            <a:ext cx="3855178" cy="4020244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s-ES" sz="4400" dirty="0"/>
              <a:t>9 308 m</a:t>
            </a:r>
            <a:r>
              <a:rPr lang="es-ES" sz="4400" baseline="30000" dirty="0"/>
              <a:t>3</a:t>
            </a:r>
            <a:r>
              <a:rPr lang="es-ES" sz="4400" dirty="0"/>
              <a:t>/</a:t>
            </a:r>
            <a:r>
              <a:rPr lang="hu-HU" sz="4400" dirty="0"/>
              <a:t>d</a:t>
            </a:r>
            <a:r>
              <a:rPr lang="es-ES" sz="4400" dirty="0"/>
              <a:t> </a:t>
            </a:r>
            <a:endParaRPr lang="hu-HU" sz="44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s-ES" sz="4400" dirty="0"/>
              <a:t>46 542</a:t>
            </a:r>
            <a:r>
              <a:rPr lang="hu-HU" sz="4400" dirty="0"/>
              <a:t> PE</a:t>
            </a:r>
            <a:r>
              <a:rPr lang="es-ES" sz="4400" dirty="0"/>
              <a:t> </a:t>
            </a:r>
            <a:endParaRPr lang="hu-HU" sz="44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4400" dirty="0" err="1"/>
              <a:t>Technological</a:t>
            </a:r>
            <a:r>
              <a:rPr lang="hu-HU" sz="4400" dirty="0"/>
              <a:t> and </a:t>
            </a:r>
            <a:r>
              <a:rPr lang="hu-HU" sz="4400" dirty="0" err="1"/>
              <a:t>hydraulic</a:t>
            </a:r>
            <a:r>
              <a:rPr lang="hu-HU" sz="4400" dirty="0"/>
              <a:t> </a:t>
            </a:r>
            <a:r>
              <a:rPr lang="hu-HU" sz="4400" dirty="0" err="1"/>
              <a:t>calculations</a:t>
            </a:r>
            <a:endParaRPr lang="hu-HU" sz="44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4400" dirty="0" err="1"/>
              <a:t>general</a:t>
            </a:r>
            <a:r>
              <a:rPr lang="hu-HU" sz="4400" dirty="0"/>
              <a:t> and </a:t>
            </a:r>
            <a:r>
              <a:rPr lang="hu-HU" sz="4400" dirty="0" err="1"/>
              <a:t>technological</a:t>
            </a:r>
            <a:r>
              <a:rPr lang="hu-HU" sz="4400" dirty="0"/>
              <a:t> </a:t>
            </a:r>
            <a:r>
              <a:rPr lang="hu-HU" sz="4400" dirty="0" err="1"/>
              <a:t>description</a:t>
            </a:r>
            <a:endParaRPr lang="hu-HU" sz="44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4400" dirty="0" err="1"/>
              <a:t>trial</a:t>
            </a:r>
            <a:r>
              <a:rPr lang="hu-HU" sz="4400" dirty="0"/>
              <a:t> </a:t>
            </a:r>
            <a:r>
              <a:rPr lang="hu-HU" sz="4400" dirty="0" err="1"/>
              <a:t>operation</a:t>
            </a:r>
            <a:r>
              <a:rPr lang="hu-HU" sz="4400" dirty="0"/>
              <a:t> </a:t>
            </a:r>
            <a:r>
              <a:rPr lang="hu-HU" sz="4400" dirty="0" err="1"/>
              <a:t>plan</a:t>
            </a:r>
            <a:endParaRPr lang="hu-HU" sz="44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4400" dirty="0" err="1"/>
              <a:t>general</a:t>
            </a:r>
            <a:r>
              <a:rPr lang="hu-HU" sz="4400" dirty="0"/>
              <a:t> </a:t>
            </a:r>
            <a:r>
              <a:rPr lang="hu-HU" sz="4400" dirty="0" err="1"/>
              <a:t>construction</a:t>
            </a:r>
            <a:r>
              <a:rPr lang="hu-HU" sz="4400" dirty="0"/>
              <a:t> design</a:t>
            </a:r>
          </a:p>
          <a:p>
            <a:pPr algn="l"/>
            <a:endParaRPr lang="hu-HU" sz="260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82EC407-8554-4071-9449-DD2F4A628778}"/>
              </a:ext>
            </a:extLst>
          </p:cNvPr>
          <p:cNvSpPr/>
          <p:nvPr/>
        </p:nvSpPr>
        <p:spPr>
          <a:xfrm>
            <a:off x="4271735" y="5701385"/>
            <a:ext cx="9004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Mechanical and biological treatment, sludge management</a:t>
            </a:r>
            <a:endParaRPr lang="hu-HU" sz="2400" dirty="0"/>
          </a:p>
        </p:txBody>
      </p:sp>
      <p:pic>
        <p:nvPicPr>
          <p:cNvPr id="8" name="Kép 7" descr="I:\Marketing\Kreatív anyagok\BDL_kiadvany\kepek\Referencia_kepek\Irak2.jpg">
            <a:extLst>
              <a:ext uri="{FF2B5EF4-FFF2-40B4-BE49-F238E27FC236}">
                <a16:creationId xmlns:a16="http://schemas.microsoft.com/office/drawing/2014/main" id="{DD2348B5-CE74-4B43-8BD0-D37898E46B3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r="7657"/>
          <a:stretch/>
        </p:blipFill>
        <p:spPr bwMode="auto">
          <a:xfrm>
            <a:off x="4526932" y="1753824"/>
            <a:ext cx="6286501" cy="3574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57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624" y="404221"/>
            <a:ext cx="11618752" cy="797758"/>
          </a:xfrm>
        </p:spPr>
        <p:txBody>
          <a:bodyPr>
            <a:noAutofit/>
          </a:bodyPr>
          <a:lstStyle/>
          <a:p>
            <a:r>
              <a:rPr lang="en-US" sz="4000" b="1" dirty="0"/>
              <a:t>WATER TREATMENT PLANT IN VIETNAM</a:t>
            </a:r>
            <a:r>
              <a:rPr lang="hu-HU" sz="4000" b="1" dirty="0"/>
              <a:t>	</a:t>
            </a:r>
            <a:endParaRPr lang="en-GB" sz="4000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47" y="1847156"/>
            <a:ext cx="3855178" cy="3391593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Quang Trach District Quang </a:t>
            </a:r>
            <a:r>
              <a:rPr lang="en-US" sz="2800" dirty="0" err="1"/>
              <a:t>Bihn</a:t>
            </a:r>
            <a:r>
              <a:rPr lang="en-US" sz="2800" dirty="0"/>
              <a:t> Province </a:t>
            </a: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surface water intake from river</a:t>
            </a:r>
            <a:endParaRPr lang="hu-HU" sz="28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noProof="0" dirty="0">
                <a:effectLst/>
                <a:latin typeface="+mn-lt"/>
              </a:rPr>
              <a:t>Water + construction</a:t>
            </a:r>
            <a:r>
              <a:rPr lang="en-US" sz="2800" baseline="0" noProof="0" dirty="0">
                <a:effectLst/>
                <a:latin typeface="+mn-lt"/>
              </a:rPr>
              <a:t> </a:t>
            </a:r>
            <a:r>
              <a:rPr lang="en-US" sz="2800" noProof="0" dirty="0">
                <a:effectLst/>
                <a:latin typeface="+mn-lt"/>
              </a:rPr>
              <a:t>legal permission plan / complete detailed design</a:t>
            </a:r>
            <a:endParaRPr lang="en-US" sz="28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10.000 m</a:t>
            </a:r>
            <a:r>
              <a:rPr lang="en-US" sz="2800" baseline="30000" dirty="0"/>
              <a:t>3</a:t>
            </a:r>
            <a:r>
              <a:rPr lang="en-US" sz="2800" dirty="0"/>
              <a:t>/</a:t>
            </a:r>
            <a:r>
              <a:rPr lang="hu-HU" sz="2800" dirty="0"/>
              <a:t>d</a:t>
            </a:r>
            <a:endParaRPr lang="en-US" sz="2800" dirty="0"/>
          </a:p>
          <a:p>
            <a:pPr algn="l"/>
            <a:endParaRPr lang="hu-HU" sz="260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82EC407-8554-4071-9449-DD2F4A628778}"/>
              </a:ext>
            </a:extLst>
          </p:cNvPr>
          <p:cNvSpPr/>
          <p:nvPr/>
        </p:nvSpPr>
        <p:spPr>
          <a:xfrm>
            <a:off x="3346183" y="5468427"/>
            <a:ext cx="9004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hlinkClick r:id="rId2"/>
              </a:rPr>
              <a:t>Videó</a:t>
            </a:r>
            <a:endParaRPr lang="hu-HU" sz="24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F088364-85C6-436A-83F4-AD81E50F4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90" y="1588619"/>
            <a:ext cx="7761386" cy="3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47" y="130150"/>
            <a:ext cx="11618752" cy="797758"/>
          </a:xfrm>
        </p:spPr>
        <p:txBody>
          <a:bodyPr>
            <a:noAutofit/>
          </a:bodyPr>
          <a:lstStyle/>
          <a:p>
            <a:r>
              <a:rPr lang="hu-HU" sz="4000" b="1" dirty="0" err="1"/>
              <a:t>ReWater</a:t>
            </a:r>
            <a:r>
              <a:rPr lang="hu-HU" sz="4000" b="1" dirty="0"/>
              <a:t> </a:t>
            </a:r>
            <a:r>
              <a:rPr lang="hu-HU" sz="4000" b="1" dirty="0" err="1"/>
              <a:t>container</a:t>
            </a:r>
            <a:endParaRPr lang="en-GB" sz="4000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47" y="1847156"/>
            <a:ext cx="3855178" cy="3391593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Drinking water from biologically treated wastewater</a:t>
            </a: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Membrane Technology (RO)</a:t>
            </a: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BWS 2016 Innovation Award</a:t>
            </a:r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en-US" sz="2800" dirty="0"/>
              <a:t>180 m3 / day = supply of drinking water to 72 thousand people </a:t>
            </a:r>
            <a:endParaRPr lang="hu-HU" sz="2600" dirty="0"/>
          </a:p>
        </p:txBody>
      </p:sp>
      <p:pic>
        <p:nvPicPr>
          <p:cNvPr id="5" name="Kép 4" descr="A képen beltéri, játék, asztal, kicsi látható&#10;&#10;Automatikusan generált leírás">
            <a:extLst>
              <a:ext uri="{FF2B5EF4-FFF2-40B4-BE49-F238E27FC236}">
                <a16:creationId xmlns:a16="http://schemas.microsoft.com/office/drawing/2014/main" id="{836A0A8C-629A-4CFD-81B3-B08311582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00" y="1418629"/>
            <a:ext cx="7620953" cy="47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D128EC-2575-4839-AC87-60B56CDC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826" y="367030"/>
            <a:ext cx="11618752" cy="797758"/>
          </a:xfrm>
        </p:spPr>
        <p:txBody>
          <a:bodyPr>
            <a:noAutofit/>
          </a:bodyPr>
          <a:lstStyle/>
          <a:p>
            <a:r>
              <a:rPr lang="en-US" sz="4000" b="1" dirty="0"/>
              <a:t>Utility Evaluation based on Multifaceted Integrated Utilities Assessment Database software (MIAD/TIKA)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112604C-DC41-482D-A8C2-20E0A100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36564"/>
            <a:ext cx="5829300" cy="3391593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2800" dirty="0" err="1"/>
              <a:t>Water</a:t>
            </a:r>
            <a:r>
              <a:rPr lang="hu-HU" sz="2800" dirty="0"/>
              <a:t> </a:t>
            </a:r>
            <a:r>
              <a:rPr lang="hu-HU" sz="2800" dirty="0" err="1"/>
              <a:t>utility</a:t>
            </a:r>
            <a:r>
              <a:rPr lang="hu-HU" sz="2800" dirty="0"/>
              <a:t> </a:t>
            </a:r>
            <a:r>
              <a:rPr lang="hu-HU" sz="2800" dirty="0" err="1"/>
              <a:t>evaulation</a:t>
            </a:r>
            <a:r>
              <a:rPr lang="hu-HU" sz="2800" dirty="0"/>
              <a:t> is a </a:t>
            </a:r>
            <a:r>
              <a:rPr lang="hu-HU" sz="2800" dirty="0" err="1"/>
              <a:t>bases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en-US" sz="2800" dirty="0"/>
              <a:t>predictable and sustainable operation/asset management and better decision-making</a:t>
            </a:r>
            <a:endParaRPr lang="hu-HU" sz="28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2800" dirty="0" err="1"/>
              <a:t>structured</a:t>
            </a:r>
            <a:r>
              <a:rPr lang="hu-HU" sz="2800" dirty="0"/>
              <a:t> </a:t>
            </a:r>
            <a:r>
              <a:rPr lang="hu-HU" sz="2800" dirty="0" err="1"/>
              <a:t>utility</a:t>
            </a:r>
            <a:r>
              <a:rPr lang="hu-HU" sz="2800" dirty="0"/>
              <a:t> </a:t>
            </a:r>
            <a:r>
              <a:rPr lang="hu-HU" sz="2800" dirty="0" err="1"/>
              <a:t>database</a:t>
            </a:r>
            <a:r>
              <a:rPr lang="hu-HU" sz="2800" dirty="0"/>
              <a:t> = </a:t>
            </a:r>
            <a:r>
              <a:rPr lang="en-US" sz="2800" dirty="0"/>
              <a:t>objective view of the quantity information, real economic and technical state and current ownership of the utility assets</a:t>
            </a:r>
            <a:endParaRPr lang="hu-HU" sz="2800" dirty="0"/>
          </a:p>
          <a:p>
            <a:pPr marL="342900" indent="-342900" algn="l">
              <a:buFont typeface="Calibri" panose="020F0502020204030204" pitchFamily="34" charset="0"/>
              <a:buChar char="»"/>
            </a:pPr>
            <a:r>
              <a:rPr lang="hu-HU" sz="2800" dirty="0"/>
              <a:t>M</a:t>
            </a:r>
            <a:r>
              <a:rPr lang="en-US" sz="2800" dirty="0" err="1"/>
              <a:t>ultifaceted</a:t>
            </a:r>
            <a:r>
              <a:rPr lang="en-US" sz="2800" dirty="0"/>
              <a:t> Integrated Utilities Assessment Database</a:t>
            </a:r>
            <a:r>
              <a:rPr lang="hu-HU" sz="2600" dirty="0"/>
              <a:t>– TIKA/MIAD szoftver</a:t>
            </a:r>
          </a:p>
        </p:txBody>
      </p:sp>
      <p:pic>
        <p:nvPicPr>
          <p:cNvPr id="3074" name="Picture 2" descr="TIKA">
            <a:extLst>
              <a:ext uri="{FF2B5EF4-FFF2-40B4-BE49-F238E27FC236}">
                <a16:creationId xmlns:a16="http://schemas.microsoft.com/office/drawing/2014/main" id="{EEE1ECFE-7033-493A-B2BA-135BCBAE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4" y="5419063"/>
            <a:ext cx="2281241" cy="14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DB11124B-4968-4C77-ADCC-4A0D0D8F2FF4}"/>
              </a:ext>
            </a:extLst>
          </p:cNvPr>
          <p:cNvSpPr txBox="1">
            <a:spLocks/>
          </p:cNvSpPr>
          <p:nvPr/>
        </p:nvSpPr>
        <p:spPr>
          <a:xfrm>
            <a:off x="3300411" y="5738194"/>
            <a:ext cx="8891589" cy="1119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  <a:p>
            <a:r>
              <a:rPr lang="hu-HU" b="1" dirty="0" err="1"/>
              <a:t>By</a:t>
            </a:r>
            <a:r>
              <a:rPr lang="hu-HU" b="1" dirty="0"/>
              <a:t> TIKA software is </a:t>
            </a:r>
            <a:r>
              <a:rPr lang="en-US" b="1" dirty="0"/>
              <a:t>evaluated water supply network and sewer network, and the water utility network, and technological facilities of </a:t>
            </a:r>
            <a:r>
              <a:rPr lang="hu-HU" b="1" dirty="0"/>
              <a:t>more </a:t>
            </a:r>
            <a:r>
              <a:rPr lang="hu-HU" b="1" dirty="0" err="1"/>
              <a:t>than</a:t>
            </a:r>
            <a:r>
              <a:rPr lang="hu-HU" b="1" dirty="0"/>
              <a:t> 2000 </a:t>
            </a:r>
            <a:r>
              <a:rPr lang="en-US" b="1" dirty="0"/>
              <a:t>settlements</a:t>
            </a:r>
            <a:endParaRPr lang="hu-HU" dirty="0"/>
          </a:p>
          <a:p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E1D1DF4-74BE-4467-ABAA-E333EB31F7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30" y="1164788"/>
            <a:ext cx="6575648" cy="45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8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775</Words>
  <Application>Microsoft Office PowerPoint</Application>
  <PresentationFormat>Szélesvásznú</PresentationFormat>
  <Paragraphs>137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Bai Jamjuree ExtraLight</vt:lpstr>
      <vt:lpstr>Calibri</vt:lpstr>
      <vt:lpstr>Calibri Light</vt:lpstr>
      <vt:lpstr>Candara</vt:lpstr>
      <vt:lpstr>Wingdings</vt:lpstr>
      <vt:lpstr>Office-téma</vt:lpstr>
      <vt:lpstr>Sustainable water management: planning, water utilities evaluation, development in Hungary and worldwide</vt:lpstr>
      <vt:lpstr>Company profile</vt:lpstr>
      <vt:lpstr>Company profile</vt:lpstr>
      <vt:lpstr>Top References / Wastewater Treatment Plant (WWTP) Design in Ghana  </vt:lpstr>
      <vt:lpstr>URBAN WATER TREATMENT PLANT IN YEKATERINBURG, RUSSIA</vt:lpstr>
      <vt:lpstr>WWTP IN IRAQ </vt:lpstr>
      <vt:lpstr>WATER TREATMENT PLANT IN VIETNAM </vt:lpstr>
      <vt:lpstr>ReWater container</vt:lpstr>
      <vt:lpstr>Utility Evaluation based on Multifaceted Integrated Utilities Assessment Database software (MIAD/TIKA)</vt:lpstr>
      <vt:lpstr>Most important water utility evaluation references  </vt:lpstr>
      <vt:lpstr>IKVA - Integrated Water Utility Database - Hungary National utility database and GIS </vt:lpstr>
      <vt:lpstr>ASSET MANAGEMENT FOR WATERWORKS</vt:lpstr>
      <vt:lpstr>Preparation of a replacement plan</vt:lpstr>
      <vt:lpstr>  Highlights / Innovation</vt:lpstr>
      <vt:lpstr>PowerPoint-bemutató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REFERENCES</dc:title>
  <dc:creator>Káli Andrea</dc:creator>
  <cp:lastModifiedBy>Káli Andrea</cp:lastModifiedBy>
  <cp:revision>50</cp:revision>
  <cp:lastPrinted>2019-07-01T10:43:07Z</cp:lastPrinted>
  <dcterms:created xsi:type="dcterms:W3CDTF">2019-07-01T07:43:48Z</dcterms:created>
  <dcterms:modified xsi:type="dcterms:W3CDTF">2021-11-18T14:02:45Z</dcterms:modified>
</cp:coreProperties>
</file>